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FEFDC-B34F-4786-BC81-7B42BD489FDA}" type="datetimeFigureOut">
              <a:rPr lang="en-US" smtClean="0"/>
              <a:t>05-Dec-19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ACFAAF4-CE62-4164-8A99-50DDA4A082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769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FEFDC-B34F-4786-BC81-7B42BD489FDA}" type="datetimeFigureOut">
              <a:rPr lang="en-US" smtClean="0"/>
              <a:t>05-Dec-19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ACFAAF4-CE62-4164-8A99-50DDA4A082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946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FEFDC-B34F-4786-BC81-7B42BD489FDA}" type="datetimeFigureOut">
              <a:rPr lang="en-US" smtClean="0"/>
              <a:t>05-Dec-19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ACFAAF4-CE62-4164-8A99-50DDA4A08265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18692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FEFDC-B34F-4786-BC81-7B42BD489FDA}" type="datetimeFigureOut">
              <a:rPr lang="en-US" smtClean="0"/>
              <a:t>05-Dec-19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CFAAF4-CE62-4164-8A99-50DDA4A082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2586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FEFDC-B34F-4786-BC81-7B42BD489FDA}" type="datetimeFigureOut">
              <a:rPr lang="en-US" smtClean="0"/>
              <a:t>05-Dec-19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CFAAF4-CE62-4164-8A99-50DDA4A08265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561510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FEFDC-B34F-4786-BC81-7B42BD489FDA}" type="datetimeFigureOut">
              <a:rPr lang="en-US" smtClean="0"/>
              <a:t>05-Dec-19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CFAAF4-CE62-4164-8A99-50DDA4A082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5027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FEFDC-B34F-4786-BC81-7B42BD489FDA}" type="datetimeFigureOut">
              <a:rPr lang="en-US" smtClean="0"/>
              <a:t>05-Dec-19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FAAF4-CE62-4164-8A99-50DDA4A082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9249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FEFDC-B34F-4786-BC81-7B42BD489FDA}" type="datetimeFigureOut">
              <a:rPr lang="en-US" smtClean="0"/>
              <a:t>05-Dec-19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FAAF4-CE62-4164-8A99-50DDA4A082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915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FEFDC-B34F-4786-BC81-7B42BD489FDA}" type="datetimeFigureOut">
              <a:rPr lang="en-US" smtClean="0"/>
              <a:t>05-Dec-19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FAAF4-CE62-4164-8A99-50DDA4A082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878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FEFDC-B34F-4786-BC81-7B42BD489FDA}" type="datetimeFigureOut">
              <a:rPr lang="en-US" smtClean="0"/>
              <a:t>05-Dec-19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ACFAAF4-CE62-4164-8A99-50DDA4A082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65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FEFDC-B34F-4786-BC81-7B42BD489FDA}" type="datetimeFigureOut">
              <a:rPr lang="en-US" smtClean="0"/>
              <a:t>05-Dec-19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ACFAAF4-CE62-4164-8A99-50DDA4A082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608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FEFDC-B34F-4786-BC81-7B42BD489FDA}" type="datetimeFigureOut">
              <a:rPr lang="en-US" smtClean="0"/>
              <a:t>05-Dec-19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ACFAAF4-CE62-4164-8A99-50DDA4A082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090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FEFDC-B34F-4786-BC81-7B42BD489FDA}" type="datetimeFigureOut">
              <a:rPr lang="en-US" smtClean="0"/>
              <a:t>05-Dec-19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FAAF4-CE62-4164-8A99-50DDA4A082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402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FEFDC-B34F-4786-BC81-7B42BD489FDA}" type="datetimeFigureOut">
              <a:rPr lang="en-US" smtClean="0"/>
              <a:t>05-Dec-19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FAAF4-CE62-4164-8A99-50DDA4A082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397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FEFDC-B34F-4786-BC81-7B42BD489FDA}" type="datetimeFigureOut">
              <a:rPr lang="en-US" smtClean="0"/>
              <a:t>05-Dec-19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FAAF4-CE62-4164-8A99-50DDA4A082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701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FEFDC-B34F-4786-BC81-7B42BD489FDA}" type="datetimeFigureOut">
              <a:rPr lang="en-US" smtClean="0"/>
              <a:t>05-Dec-19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CFAAF4-CE62-4164-8A99-50DDA4A082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353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1FEFDC-B34F-4786-BC81-7B42BD489FDA}" type="datetimeFigureOut">
              <a:rPr lang="en-US" smtClean="0"/>
              <a:t>05-Dec-19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ACFAAF4-CE62-4164-8A99-50DDA4A082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739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/>
              <a:t>Agriculture Financing in Interior Sindh: Understanding the Ground Realities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Presenter: Dr. Abidullah Khan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419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Sindh has an unavoidable share in the agriculture output. </a:t>
            </a:r>
          </a:p>
          <a:p>
            <a:r>
              <a:rPr lang="en-US" dirty="0" smtClean="0"/>
              <a:t>However, loans disbursed to this province are far lower as compare to Punjab.</a:t>
            </a:r>
          </a:p>
          <a:p>
            <a:r>
              <a:rPr lang="en-US" dirty="0" smtClean="0"/>
              <a:t>Do we need new financial instruments for financing agriculture sector? </a:t>
            </a:r>
          </a:p>
          <a:p>
            <a:r>
              <a:rPr lang="en-US" dirty="0" smtClean="0"/>
              <a:t>Are Islamic Banks able to utilize the agriculture financing properly?</a:t>
            </a:r>
          </a:p>
          <a:p>
            <a:pPr lvl="1"/>
            <a:r>
              <a:rPr lang="en-US" dirty="0" smtClean="0"/>
              <a:t>Do IBs lack Islamic Financial Contracts for agriculture sector?</a:t>
            </a:r>
          </a:p>
          <a:p>
            <a:r>
              <a:rPr lang="en-US" dirty="0" smtClean="0"/>
              <a:t>Conventional Banks are ahead in agriculture financing.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361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Agriculture Credit Targets – Who is Ahead?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3867" y="1905000"/>
            <a:ext cx="10515600" cy="3934690"/>
          </a:xfrm>
        </p:spPr>
      </p:pic>
    </p:spTree>
    <p:extLst>
      <p:ext uri="{BB962C8B-B14F-4D97-AF65-F5344CB8AC3E}">
        <p14:creationId xmlns:p14="http://schemas.microsoft.com/office/powerpoint/2010/main" val="864771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Targets are not achieved?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Eligibility criteria issue</a:t>
            </a:r>
          </a:p>
          <a:p>
            <a:r>
              <a:rPr lang="en-US" dirty="0" smtClean="0"/>
              <a:t>Documentation issues</a:t>
            </a:r>
          </a:p>
          <a:p>
            <a:pPr lvl="1"/>
            <a:r>
              <a:rPr lang="en-US" dirty="0" smtClean="0"/>
              <a:t>Need to complete all documents – cumbersome process</a:t>
            </a:r>
          </a:p>
          <a:p>
            <a:pPr lvl="1"/>
            <a:r>
              <a:rPr lang="en-US" dirty="0" smtClean="0"/>
              <a:t>Under the table payments for get 7</a:t>
            </a:r>
            <a:r>
              <a:rPr lang="en-US" baseline="30000" dirty="0" smtClean="0"/>
              <a:t>th</a:t>
            </a:r>
            <a:r>
              <a:rPr lang="en-US" dirty="0" smtClean="0"/>
              <a:t> form. </a:t>
            </a:r>
          </a:p>
          <a:p>
            <a:r>
              <a:rPr lang="en-US" dirty="0" smtClean="0"/>
              <a:t>The behavior of Bankers</a:t>
            </a:r>
          </a:p>
          <a:p>
            <a:r>
              <a:rPr lang="en-US" dirty="0" smtClean="0"/>
              <a:t>Provision of loan takes long time as compare to informal loan.</a:t>
            </a:r>
          </a:p>
          <a:p>
            <a:r>
              <a:rPr lang="en-US" dirty="0" smtClean="0"/>
              <a:t>Social bonding with informal loan providers.</a:t>
            </a:r>
          </a:p>
          <a:p>
            <a:r>
              <a:rPr lang="en-US" dirty="0" smtClean="0"/>
              <a:t>The loan is not provide in cash but in-kind. </a:t>
            </a:r>
          </a:p>
          <a:p>
            <a:r>
              <a:rPr lang="en-US" dirty="0" smtClean="0"/>
              <a:t>The interest rate charged by informal lenders is usually more than 50%.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8767" y="2297857"/>
            <a:ext cx="4921617" cy="3449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8755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Documentation – related to revenue department. </a:t>
            </a:r>
          </a:p>
          <a:p>
            <a:r>
              <a:rPr lang="en-US" dirty="0" smtClean="0"/>
              <a:t>Almost 80% of the cases are rejected due to non-availability of relevant documents. </a:t>
            </a:r>
          </a:p>
          <a:p>
            <a:pPr lvl="1"/>
            <a:r>
              <a:rPr lang="en-US" dirty="0" smtClean="0"/>
              <a:t>Passbook and form 7</a:t>
            </a:r>
          </a:p>
          <a:p>
            <a:r>
              <a:rPr lang="en-US" dirty="0" smtClean="0"/>
              <a:t>Collateral is secondary, the first </a:t>
            </a:r>
            <a:r>
              <a:rPr lang="en-US" dirty="0" smtClean="0"/>
              <a:t>security </a:t>
            </a:r>
            <a:r>
              <a:rPr lang="en-US" dirty="0" smtClean="0"/>
              <a:t>is land for which passbook is required. </a:t>
            </a:r>
          </a:p>
          <a:p>
            <a:r>
              <a:rPr lang="en-US" dirty="0" smtClean="0"/>
              <a:t>Moral hazard – Loan utilized for personal use. </a:t>
            </a:r>
          </a:p>
          <a:p>
            <a:r>
              <a:rPr lang="en-US" dirty="0" smtClean="0"/>
              <a:t>Loan recovery is cumbersome process. </a:t>
            </a:r>
          </a:p>
          <a:p>
            <a:r>
              <a:rPr lang="en-US" dirty="0" smtClean="0"/>
              <a:t>Liquidation of land is difficult.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926152" y="2218268"/>
            <a:ext cx="4427648" cy="2946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2856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Looking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Does profit rates matter for them?</a:t>
            </a:r>
          </a:p>
          <a:p>
            <a:r>
              <a:rPr lang="en-US" dirty="0" smtClean="0"/>
              <a:t>Does Non-Shari’ah compliant financing an issue?</a:t>
            </a:r>
          </a:p>
          <a:p>
            <a:r>
              <a:rPr lang="en-US" dirty="0" smtClean="0"/>
              <a:t>Lack of Trust?</a:t>
            </a:r>
          </a:p>
          <a:p>
            <a:r>
              <a:rPr lang="en-US" dirty="0" smtClean="0"/>
              <a:t>What is the success factor of MFB and MFIs?</a:t>
            </a:r>
          </a:p>
          <a:p>
            <a:r>
              <a:rPr lang="en-US" dirty="0" smtClean="0"/>
              <a:t>Any Alternative for tackling documentation issue?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0278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539</TotalTime>
  <Words>263</Words>
  <Application>Microsoft Office PowerPoint</Application>
  <PresentationFormat>Widescreen</PresentationFormat>
  <Paragraphs>33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Wisp</vt:lpstr>
      <vt:lpstr>Agriculture Financing in Interior Sindh: Understanding the Ground Realities</vt:lpstr>
      <vt:lpstr>Background</vt:lpstr>
      <vt:lpstr>Agriculture Credit Targets – Who is Ahead?</vt:lpstr>
      <vt:lpstr>Why Targets are not achieved? </vt:lpstr>
      <vt:lpstr>PowerPoint Presentation</vt:lpstr>
      <vt:lpstr>Looking Forward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Agriculture Financing in Interior Sindh: Understanding the Ground Realities</dc:title>
  <dc:creator>Abidullah</dc:creator>
  <cp:lastModifiedBy>Abidullah</cp:lastModifiedBy>
  <cp:revision>12</cp:revision>
  <dcterms:created xsi:type="dcterms:W3CDTF">2019-11-27T05:17:57Z</dcterms:created>
  <dcterms:modified xsi:type="dcterms:W3CDTF">2019-12-05T12:21:42Z</dcterms:modified>
</cp:coreProperties>
</file>